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9" r:id="rId19"/>
    <p:sldId id="280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BM Plex Sans" panose="020B0604020202020204" charset="0"/>
      <p:regular r:id="rId26"/>
      <p:bold r:id="rId27"/>
      <p:italic r:id="rId28"/>
      <p:boldItalic r:id="rId29"/>
    </p:embeddedFont>
    <p:embeddedFont>
      <p:font typeface="IBM Plex Sans Light" panose="020B0604020202020204" charset="0"/>
      <p:regular r:id="rId30"/>
      <p:bold r:id="rId31"/>
      <p:italic r:id="rId32"/>
      <p:boldItalic r:id="rId33"/>
    </p:embeddedFont>
    <p:embeddedFont>
      <p:font typeface="IBM Plex Sans Medium" panose="020B0604020202020204" charset="0"/>
      <p:regular r:id="rId34"/>
      <p:bold r:id="rId35"/>
      <p:italic r:id="rId36"/>
      <p:boldItalic r:id="rId37"/>
    </p:embeddedFont>
    <p:embeddedFont>
      <p:font typeface="IBM Plex Sans SemiBold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d7d92dd40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0d7d92dd40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d7d92dd4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0d7d92dd4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d7d92dd4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d7d92dd40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0d7d92dd40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d7d92dd4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d7d92dd40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0d7d92dd40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d7d92dd40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10d7d92dd40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d7d92dd4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d7d92dd40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0d7d92dd40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d7d92dd4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d7d92dd40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0d7d92dd40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d7d92dd4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d7d92dd40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0d7d92dd40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d7d92dd4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d7d92dd40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0d7d92dd40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l="-34643"/>
          <a:stretch/>
        </p:blipFill>
        <p:spPr>
          <a:xfrm>
            <a:off x="494888" y="150"/>
            <a:ext cx="116971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3503997" y="0"/>
            <a:ext cx="8688000" cy="6858000"/>
          </a:xfrm>
          <a:prstGeom prst="rect">
            <a:avLst/>
          </a:prstGeom>
          <a:solidFill>
            <a:schemeClr val="dk1">
              <a:alpha val="2471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311443" y="1714500"/>
            <a:ext cx="6701700" cy="3429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1482167" y="2170875"/>
            <a:ext cx="63603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QR-BOOK</a:t>
            </a:r>
            <a:endParaRPr sz="6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994069" y="1714500"/>
            <a:ext cx="341700" cy="34293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482161" y="3705726"/>
            <a:ext cx="552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Библиотечный сервис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2341577" y="327259"/>
            <a:ext cx="7508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 SemiBold"/>
              <a:buNone/>
            </a:pPr>
            <a: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Цель Проекта и Задачи</a:t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0" y="-134754"/>
            <a:ext cx="12192000" cy="4620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3194102" y="1432750"/>
            <a:ext cx="580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Разработать сервис для аренды книг</a:t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11628739" y="6294739"/>
            <a:ext cx="563400" cy="5634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endParaRPr/>
          </a:p>
        </p:txBody>
      </p:sp>
      <p:pic>
        <p:nvPicPr>
          <p:cNvPr id="208" name="Google Shape;208;p22" descr="Изображение выглядит как человек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2726" y="2386427"/>
            <a:ext cx="5199094" cy="346570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385100" y="3303425"/>
            <a:ext cx="5548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AutoNum type="arabicPeriod"/>
            </a:pPr>
            <a:r>
              <a:rPr lang="ru-RU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Определить Проблему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AutoNum type="arabicPeriod"/>
            </a:pPr>
            <a:r>
              <a:rPr lang="ru-RU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Выявление нужд Целевой Аудитории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AutoNum type="arabicPeriod"/>
            </a:pPr>
            <a:r>
              <a:rPr lang="ru-RU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Провести Анализ Конкурентов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AutoNum type="arabicPeriod"/>
            </a:pPr>
            <a:r>
              <a:rPr lang="ru-RU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Найти оптимальное решение Проблемы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AutoNum type="arabicPeriod"/>
            </a:pPr>
            <a:r>
              <a:rPr lang="ru-RU" sz="2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Создать макет сервиса</a:t>
            </a: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2702303" y="317758"/>
            <a:ext cx="67873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 SemiBold"/>
              <a:buNone/>
            </a:pPr>
            <a: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Предлагаемое Решение</a:t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0" y="-134754"/>
            <a:ext cx="12192000" cy="462013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11628739" y="6294739"/>
            <a:ext cx="563261" cy="5632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9</a:t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435175" y="1762225"/>
            <a:ext cx="592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Мы предлагаем решение на основе QR-технологий</a:t>
            </a:r>
            <a:endParaRPr b="1"/>
          </a:p>
        </p:txBody>
      </p:sp>
      <p:sp>
        <p:nvSpPr>
          <p:cNvPr id="218" name="Google Shape;218;p23"/>
          <p:cNvSpPr txBox="1"/>
          <p:nvPr/>
        </p:nvSpPr>
        <p:spPr>
          <a:xfrm>
            <a:off x="753175" y="2432500"/>
            <a:ext cx="529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Книги будут помещены в ячейки с QR-кодами, подобно варианту от РЖД</a:t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435175" y="3868175"/>
            <a:ext cx="56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обслуживания сервиса будет создан сайт</a:t>
            </a:r>
            <a:endParaRPr b="1"/>
          </a:p>
        </p:txBody>
      </p:sp>
      <p:sp>
        <p:nvSpPr>
          <p:cNvPr id="220" name="Google Shape;220;p23"/>
          <p:cNvSpPr txBox="1"/>
          <p:nvPr/>
        </p:nvSpPr>
        <p:spPr>
          <a:xfrm>
            <a:off x="753175" y="4452150"/>
            <a:ext cx="529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Сайт будет оформлен в виде каталога</a:t>
            </a: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753175" y="5184250"/>
            <a:ext cx="529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При выборе книги сайт подскажет локацию ячейки и предложит выбрать сроки аренды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753175" y="3105750"/>
            <a:ext cx="529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Для открытия ячейки необходимо просканировать код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3">
            <a:alphaModFix/>
          </a:blip>
          <a:srcRect r="12518"/>
          <a:stretch/>
        </p:blipFill>
        <p:spPr>
          <a:xfrm>
            <a:off x="6982550" y="1786012"/>
            <a:ext cx="5110301" cy="328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-86000"/>
            <a:ext cx="12575101" cy="9117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/>
          <p:nvPr/>
        </p:nvSpPr>
        <p:spPr>
          <a:xfrm>
            <a:off x="-59190" y="-148100"/>
            <a:ext cx="12575100" cy="7154100"/>
          </a:xfrm>
          <a:prstGeom prst="rect">
            <a:avLst/>
          </a:prstGeom>
          <a:solidFill>
            <a:schemeClr val="dk1">
              <a:alpha val="4078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" name="Google Shape;230;p24"/>
          <p:cNvGrpSpPr/>
          <p:nvPr/>
        </p:nvGrpSpPr>
        <p:grpSpPr>
          <a:xfrm>
            <a:off x="1948292" y="1784900"/>
            <a:ext cx="8560129" cy="3288088"/>
            <a:chOff x="3175356" y="2240276"/>
            <a:chExt cx="6189537" cy="2377504"/>
          </a:xfrm>
        </p:grpSpPr>
        <p:sp>
          <p:nvSpPr>
            <p:cNvPr id="231" name="Google Shape;231;p24"/>
            <p:cNvSpPr/>
            <p:nvPr/>
          </p:nvSpPr>
          <p:spPr>
            <a:xfrm>
              <a:off x="5552792" y="2240276"/>
              <a:ext cx="3812100" cy="23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400" dirty="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Пользовательский Сценарий</a:t>
              </a:r>
              <a:br>
                <a:rPr lang="ru-RU" sz="4400" dirty="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4000" dirty="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1800" dirty="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1800" dirty="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endParaRPr sz="18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3175356" y="2240280"/>
              <a:ext cx="2377500" cy="2377500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7200">
                  <a:solidFill>
                    <a:schemeClr val="lt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10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title"/>
          </p:nvPr>
        </p:nvSpPr>
        <p:spPr>
          <a:xfrm>
            <a:off x="838200" y="7919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 SemiBold"/>
              <a:buNone/>
            </a:pPr>
            <a: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получить книгу?</a:t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0" y="-134754"/>
            <a:ext cx="12192000" cy="4620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795450" y="3074275"/>
            <a:ext cx="1881000" cy="774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b="1">
                <a:solidFill>
                  <a:schemeClr val="dk1"/>
                </a:solidFill>
              </a:rPr>
              <a:t>Прийти в библиотеку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3807150" y="3074275"/>
            <a:ext cx="1881000" cy="774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</a:rPr>
              <a:t>Переход на сайт библиотеки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25"/>
          <p:cNvSpPr/>
          <p:nvPr/>
        </p:nvSpPr>
        <p:spPr>
          <a:xfrm>
            <a:off x="6915650" y="3074275"/>
            <a:ext cx="1881000" cy="774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</a:rPr>
              <a:t>Регистрация </a:t>
            </a:r>
            <a:br>
              <a:rPr lang="ru-RU" b="1" dirty="0">
                <a:solidFill>
                  <a:schemeClr val="dk1"/>
                </a:solidFill>
              </a:rPr>
            </a:br>
            <a:r>
              <a:rPr lang="ru-RU" b="1" dirty="0">
                <a:solidFill>
                  <a:schemeClr val="dk1"/>
                </a:solidFill>
              </a:rPr>
              <a:t>или авторизация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25"/>
          <p:cNvSpPr/>
          <p:nvPr/>
        </p:nvSpPr>
        <p:spPr>
          <a:xfrm>
            <a:off x="9669275" y="3074275"/>
            <a:ext cx="1881000" cy="774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Выбор книги </a:t>
            </a:r>
            <a:br>
              <a:rPr lang="ru-RU" b="1">
                <a:solidFill>
                  <a:schemeClr val="dk1"/>
                </a:solidFill>
              </a:rPr>
            </a:br>
            <a:r>
              <a:rPr lang="ru-RU" b="1">
                <a:solidFill>
                  <a:schemeClr val="dk1"/>
                </a:solidFill>
              </a:rPr>
              <a:t>из каталога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1147075" y="4417900"/>
            <a:ext cx="1881000" cy="774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Выбор длительности аренды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5155500" y="4326550"/>
            <a:ext cx="1881000" cy="956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Получение информации о местонахождении книги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9163925" y="4326550"/>
            <a:ext cx="2373600" cy="956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Сканирование QR на ячейке, подтверждение аренды книги на сайте</a:t>
            </a:r>
            <a:endParaRPr/>
          </a:p>
        </p:txBody>
      </p:sp>
      <p:cxnSp>
        <p:nvCxnSpPr>
          <p:cNvPr id="247" name="Google Shape;247;p25"/>
          <p:cNvCxnSpPr>
            <a:stCxn id="240" idx="3"/>
            <a:endCxn id="241" idx="1"/>
          </p:cNvCxnSpPr>
          <p:nvPr/>
        </p:nvCxnSpPr>
        <p:spPr>
          <a:xfrm>
            <a:off x="2676450" y="3461275"/>
            <a:ext cx="113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25"/>
          <p:cNvCxnSpPr>
            <a:stCxn id="241" idx="3"/>
            <a:endCxn id="242" idx="1"/>
          </p:cNvCxnSpPr>
          <p:nvPr/>
        </p:nvCxnSpPr>
        <p:spPr>
          <a:xfrm>
            <a:off x="5688150" y="3461275"/>
            <a:ext cx="122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5"/>
          <p:cNvCxnSpPr>
            <a:stCxn id="242" idx="3"/>
            <a:endCxn id="243" idx="1"/>
          </p:cNvCxnSpPr>
          <p:nvPr/>
        </p:nvCxnSpPr>
        <p:spPr>
          <a:xfrm>
            <a:off x="8796650" y="3461275"/>
            <a:ext cx="872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5"/>
          <p:cNvCxnSpPr>
            <a:stCxn id="244" idx="3"/>
            <a:endCxn id="245" idx="1"/>
          </p:cNvCxnSpPr>
          <p:nvPr/>
        </p:nvCxnSpPr>
        <p:spPr>
          <a:xfrm>
            <a:off x="3028075" y="4804900"/>
            <a:ext cx="212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25"/>
          <p:cNvCxnSpPr>
            <a:stCxn id="245" idx="3"/>
            <a:endCxn id="246" idx="1"/>
          </p:cNvCxnSpPr>
          <p:nvPr/>
        </p:nvCxnSpPr>
        <p:spPr>
          <a:xfrm>
            <a:off x="7036500" y="4804900"/>
            <a:ext cx="212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25"/>
          <p:cNvSpPr/>
          <p:nvPr/>
        </p:nvSpPr>
        <p:spPr>
          <a:xfrm>
            <a:off x="11628739" y="6294739"/>
            <a:ext cx="563400" cy="5634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>
            <a:off x="0" y="-134754"/>
            <a:ext cx="12192000" cy="4620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6"/>
          <p:cNvSpPr txBox="1">
            <a:spLocks noGrp="1"/>
          </p:cNvSpPr>
          <p:nvPr>
            <p:ph type="title"/>
          </p:nvPr>
        </p:nvSpPr>
        <p:spPr>
          <a:xfrm>
            <a:off x="990600" y="9443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сдать книгу?</a:t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795450" y="3074275"/>
            <a:ext cx="1881000" cy="774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Прийти в библиотеку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3688913" y="3074275"/>
            <a:ext cx="1881000" cy="774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Переход на сайт библиотеки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6582375" y="3074275"/>
            <a:ext cx="1881000" cy="774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Выбор раздела</a:t>
            </a:r>
            <a:br>
              <a:rPr lang="ru-RU" b="1">
                <a:solidFill>
                  <a:schemeClr val="dk1"/>
                </a:solidFill>
              </a:rPr>
            </a:br>
            <a:r>
              <a:rPr lang="ru-RU" b="1">
                <a:solidFill>
                  <a:schemeClr val="dk1"/>
                </a:solidFill>
              </a:rPr>
              <a:t>“Сдать книгу”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9254700" y="2998075"/>
            <a:ext cx="2251500" cy="926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Сканирование QR-code и подтверждение сдачи книги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6"/>
          <p:cNvCxnSpPr>
            <a:stCxn id="260" idx="3"/>
            <a:endCxn id="261" idx="1"/>
          </p:cNvCxnSpPr>
          <p:nvPr/>
        </p:nvCxnSpPr>
        <p:spPr>
          <a:xfrm>
            <a:off x="2676450" y="3461275"/>
            <a:ext cx="101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26"/>
          <p:cNvCxnSpPr>
            <a:stCxn id="261" idx="3"/>
            <a:endCxn id="262" idx="1"/>
          </p:cNvCxnSpPr>
          <p:nvPr/>
        </p:nvCxnSpPr>
        <p:spPr>
          <a:xfrm>
            <a:off x="5569913" y="3461275"/>
            <a:ext cx="1012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26"/>
          <p:cNvCxnSpPr>
            <a:stCxn id="262" idx="3"/>
            <a:endCxn id="263" idx="1"/>
          </p:cNvCxnSpPr>
          <p:nvPr/>
        </p:nvCxnSpPr>
        <p:spPr>
          <a:xfrm>
            <a:off x="8463375" y="3461275"/>
            <a:ext cx="79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26"/>
          <p:cNvSpPr/>
          <p:nvPr/>
        </p:nvSpPr>
        <p:spPr>
          <a:xfrm>
            <a:off x="11628739" y="6294739"/>
            <a:ext cx="563400" cy="5634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2702303" y="317758"/>
            <a:ext cx="67873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 SemiBold"/>
              <a:buNone/>
            </a:pPr>
            <a: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Требования к продукту</a:t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0" y="-134754"/>
            <a:ext cx="12192000" cy="462013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11628739" y="6294739"/>
            <a:ext cx="563261" cy="5632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13</a:t>
            </a:r>
            <a:endParaRPr/>
          </a:p>
        </p:txBody>
      </p:sp>
      <p:grpSp>
        <p:nvGrpSpPr>
          <p:cNvPr id="275" name="Google Shape;275;p27"/>
          <p:cNvGrpSpPr/>
          <p:nvPr/>
        </p:nvGrpSpPr>
        <p:grpSpPr>
          <a:xfrm>
            <a:off x="416303" y="1912690"/>
            <a:ext cx="4633869" cy="2452225"/>
            <a:chOff x="416303" y="1912690"/>
            <a:chExt cx="4633869" cy="2452225"/>
          </a:xfrm>
        </p:grpSpPr>
        <p:sp>
          <p:nvSpPr>
            <p:cNvPr id="276" name="Google Shape;276;p27"/>
            <p:cNvSpPr txBox="1"/>
            <p:nvPr/>
          </p:nvSpPr>
          <p:spPr>
            <a:xfrm>
              <a:off x="478172" y="1912690"/>
              <a:ext cx="4572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1. Интерфейс сайта быть интуитивно понятным и удобным</a:t>
              </a:r>
              <a:endParaRPr/>
            </a:p>
          </p:txBody>
        </p:sp>
        <p:sp>
          <p:nvSpPr>
            <p:cNvPr id="277" name="Google Shape;277;p27"/>
            <p:cNvSpPr txBox="1"/>
            <p:nvPr/>
          </p:nvSpPr>
          <p:spPr>
            <a:xfrm>
              <a:off x="478172" y="2826440"/>
              <a:ext cx="4572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2. На сайте должна быть реализована авторизация пользователей</a:t>
              </a:r>
              <a:endParaRPr/>
            </a:p>
          </p:txBody>
        </p:sp>
        <p:sp>
          <p:nvSpPr>
            <p:cNvPr id="278" name="Google Shape;278;p27"/>
            <p:cNvSpPr txBox="1"/>
            <p:nvPr/>
          </p:nvSpPr>
          <p:spPr>
            <a:xfrm>
              <a:off x="416303" y="3718415"/>
              <a:ext cx="4572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3. Сайт должен быть связан с базой данных</a:t>
              </a:r>
              <a:endParaRPr/>
            </a:p>
          </p:txBody>
        </p:sp>
      </p:grpSp>
      <p:pic>
        <p:nvPicPr>
          <p:cNvPr id="279" name="Google Shape;279;p27" descr="Изображение выглядит как текст, человек, ноутбук, внутренний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5679" y="1912690"/>
            <a:ext cx="5964690" cy="398078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447228" y="4569816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4. Сайт должен считывать qr-code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8" descr="Изображение выглядит как электроник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35367"/>
            <a:ext cx="12192000" cy="812873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/>
          <p:nvPr/>
        </p:nvSpPr>
        <p:spPr>
          <a:xfrm>
            <a:off x="-80690" y="-134225"/>
            <a:ext cx="12575098" cy="7154149"/>
          </a:xfrm>
          <a:prstGeom prst="rect">
            <a:avLst/>
          </a:prstGeom>
          <a:solidFill>
            <a:schemeClr val="dk1">
              <a:alpha val="40784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28"/>
          <p:cNvGrpSpPr/>
          <p:nvPr/>
        </p:nvGrpSpPr>
        <p:grpSpPr>
          <a:xfrm>
            <a:off x="2468479" y="1784967"/>
            <a:ext cx="7255042" cy="3288066"/>
            <a:chOff x="3551413" y="2240279"/>
            <a:chExt cx="5245767" cy="2377440"/>
          </a:xfrm>
        </p:grpSpPr>
        <p:sp>
          <p:nvSpPr>
            <p:cNvPr id="288" name="Google Shape;288;p28"/>
            <p:cNvSpPr/>
            <p:nvPr/>
          </p:nvSpPr>
          <p:spPr>
            <a:xfrm>
              <a:off x="5928852" y="2240279"/>
              <a:ext cx="2868328" cy="237744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4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Реализация Проекта</a:t>
              </a:r>
              <a:br>
                <a:rPr lang="ru-RU" sz="44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40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18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18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endParaRPr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551413" y="2240280"/>
              <a:ext cx="2377439" cy="2377439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7200">
                  <a:solidFill>
                    <a:schemeClr val="lt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14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32325"/>
            <a:ext cx="12192000" cy="1390279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/>
          <p:nvPr/>
        </p:nvSpPr>
        <p:spPr>
          <a:xfrm>
            <a:off x="-542682" y="-827654"/>
            <a:ext cx="12969600" cy="9488400"/>
          </a:xfrm>
          <a:prstGeom prst="rect">
            <a:avLst/>
          </a:prstGeom>
          <a:solidFill>
            <a:schemeClr val="dk1">
              <a:alpha val="49803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35"/>
          <p:cNvGrpSpPr/>
          <p:nvPr/>
        </p:nvGrpSpPr>
        <p:grpSpPr>
          <a:xfrm>
            <a:off x="2513220" y="1784967"/>
            <a:ext cx="7255042" cy="3288066"/>
            <a:chOff x="3551413" y="2240280"/>
            <a:chExt cx="5245767" cy="2377440"/>
          </a:xfrm>
        </p:grpSpPr>
        <p:sp>
          <p:nvSpPr>
            <p:cNvPr id="343" name="Google Shape;343;p35"/>
            <p:cNvSpPr/>
            <p:nvPr/>
          </p:nvSpPr>
          <p:spPr>
            <a:xfrm>
              <a:off x="5928852" y="2240280"/>
              <a:ext cx="2868328" cy="237744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4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Заключение</a:t>
              </a:r>
              <a:br>
                <a:rPr lang="ru-RU" sz="40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18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18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endParaRPr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3551413" y="2240280"/>
              <a:ext cx="2377439" cy="2377439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7200">
                  <a:solidFill>
                    <a:schemeClr val="lt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21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838200" y="529168"/>
            <a:ext cx="457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 SemiBold"/>
              <a:buNone/>
            </a:pPr>
            <a: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получилось</a:t>
            </a: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333363" y="408181"/>
            <a:ext cx="549169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Над чем нужно работать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11628739" y="6294739"/>
            <a:ext cx="563261" cy="5632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22</a:t>
            </a:r>
            <a:endParaRPr/>
          </a:p>
        </p:txBody>
      </p:sp>
      <p:grpSp>
        <p:nvGrpSpPr>
          <p:cNvPr id="352" name="Google Shape;352;p36"/>
          <p:cNvGrpSpPr/>
          <p:nvPr/>
        </p:nvGrpSpPr>
        <p:grpSpPr>
          <a:xfrm>
            <a:off x="6333390" y="2459489"/>
            <a:ext cx="5017812" cy="1261818"/>
            <a:chOff x="6333363" y="1845074"/>
            <a:chExt cx="5017812" cy="998669"/>
          </a:xfrm>
        </p:grpSpPr>
        <p:sp>
          <p:nvSpPr>
            <p:cNvPr id="353" name="Google Shape;353;p36"/>
            <p:cNvSpPr txBox="1"/>
            <p:nvPr/>
          </p:nvSpPr>
          <p:spPr>
            <a:xfrm>
              <a:off x="6333363" y="1845074"/>
              <a:ext cx="45720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1. Создание книжной ячейки с применением Arduino</a:t>
              </a:r>
              <a:endParaRPr/>
            </a:p>
          </p:txBody>
        </p:sp>
        <p:sp>
          <p:nvSpPr>
            <p:cNvPr id="354" name="Google Shape;354;p36"/>
            <p:cNvSpPr txBox="1"/>
            <p:nvPr/>
          </p:nvSpPr>
          <p:spPr>
            <a:xfrm>
              <a:off x="6333375" y="2356577"/>
              <a:ext cx="5017800" cy="2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 txBox="1"/>
            <p:nvPr/>
          </p:nvSpPr>
          <p:spPr>
            <a:xfrm>
              <a:off x="6333363" y="2600185"/>
              <a:ext cx="4572000" cy="243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6" name="Google Shape;356;p36"/>
          <p:cNvGrpSpPr/>
          <p:nvPr/>
        </p:nvGrpSpPr>
        <p:grpSpPr>
          <a:xfrm>
            <a:off x="838200" y="2111807"/>
            <a:ext cx="4858800" cy="2896474"/>
            <a:chOff x="838200" y="1080336"/>
            <a:chExt cx="4858800" cy="2896474"/>
          </a:xfrm>
        </p:grpSpPr>
        <p:sp>
          <p:nvSpPr>
            <p:cNvPr id="357" name="Google Shape;357;p36"/>
            <p:cNvSpPr txBox="1"/>
            <p:nvPr/>
          </p:nvSpPr>
          <p:spPr>
            <a:xfrm>
              <a:off x="838200" y="3607510"/>
              <a:ext cx="457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ru-RU" sz="1800">
                  <a:solidFill>
                    <a:schemeClr val="dk1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6. QR-scanning</a:t>
              </a:r>
              <a:endParaRPr/>
            </a:p>
          </p:txBody>
        </p:sp>
        <p:grpSp>
          <p:nvGrpSpPr>
            <p:cNvPr id="358" name="Google Shape;358;p36"/>
            <p:cNvGrpSpPr/>
            <p:nvPr/>
          </p:nvGrpSpPr>
          <p:grpSpPr>
            <a:xfrm>
              <a:off x="838200" y="1080336"/>
              <a:ext cx="4858800" cy="2433558"/>
              <a:chOff x="645951" y="2562886"/>
              <a:chExt cx="4858800" cy="2433558"/>
            </a:xfrm>
          </p:grpSpPr>
          <p:sp>
            <p:nvSpPr>
              <p:cNvPr id="359" name="Google Shape;359;p36"/>
              <p:cNvSpPr txBox="1"/>
              <p:nvPr/>
            </p:nvSpPr>
            <p:spPr>
              <a:xfrm>
                <a:off x="645951" y="3611450"/>
                <a:ext cx="394282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dk1"/>
                    </a:solidFill>
                    <a:latin typeface="IBM Plex Sans Light"/>
                    <a:ea typeface="IBM Plex Sans Light"/>
                    <a:cs typeface="IBM Plex Sans Light"/>
                    <a:sym typeface="IBM Plex Sans Light"/>
                  </a:rPr>
                  <a:t>3. Провести Анализ Конкурентов</a:t>
                </a:r>
                <a:endParaRPr/>
              </a:p>
            </p:txBody>
          </p:sp>
          <p:sp>
            <p:nvSpPr>
              <p:cNvPr id="360" name="Google Shape;360;p36"/>
              <p:cNvSpPr txBox="1"/>
              <p:nvPr/>
            </p:nvSpPr>
            <p:spPr>
              <a:xfrm>
                <a:off x="645951" y="2562886"/>
                <a:ext cx="394282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dk1"/>
                    </a:solidFill>
                    <a:latin typeface="IBM Plex Sans Light"/>
                    <a:ea typeface="IBM Plex Sans Light"/>
                    <a:cs typeface="IBM Plex Sans Light"/>
                    <a:sym typeface="IBM Plex Sans Light"/>
                  </a:rPr>
                  <a:t>1. Выявить проблему</a:t>
                </a: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645951" y="3087168"/>
                <a:ext cx="384752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dirty="0">
                    <a:solidFill>
                      <a:schemeClr val="dk1"/>
                    </a:solidFill>
                    <a:latin typeface="IBM Plex Sans Light"/>
                    <a:ea typeface="IBM Plex Sans Light"/>
                    <a:cs typeface="IBM Plex Sans Light"/>
                    <a:sym typeface="IBM Plex Sans Light"/>
                  </a:rPr>
                  <a:t>2. Выявить Целевую Аудиторию</a:t>
                </a:r>
                <a:endParaRPr dirty="0"/>
              </a:p>
            </p:txBody>
          </p:sp>
          <p:sp>
            <p:nvSpPr>
              <p:cNvPr id="362" name="Google Shape;362;p36"/>
              <p:cNvSpPr txBox="1"/>
              <p:nvPr/>
            </p:nvSpPr>
            <p:spPr>
              <a:xfrm>
                <a:off x="645951" y="4119279"/>
                <a:ext cx="4858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>
                    <a:solidFill>
                      <a:schemeClr val="dk1"/>
                    </a:solidFill>
                    <a:latin typeface="IBM Plex Sans Light"/>
                    <a:ea typeface="IBM Plex Sans Light"/>
                    <a:cs typeface="IBM Plex Sans Light"/>
                    <a:sym typeface="IBM Plex Sans Light"/>
                  </a:rPr>
                  <a:t>4. Найти оптимальное решение Проблемы</a:t>
                </a:r>
                <a:endParaRPr sz="1800"/>
              </a:p>
            </p:txBody>
          </p:sp>
          <p:sp>
            <p:nvSpPr>
              <p:cNvPr id="363" name="Google Shape;363;p36"/>
              <p:cNvSpPr txBox="1"/>
              <p:nvPr/>
            </p:nvSpPr>
            <p:spPr>
              <a:xfrm>
                <a:off x="645951" y="4627112"/>
                <a:ext cx="44545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dirty="0">
                    <a:solidFill>
                      <a:schemeClr val="dk1"/>
                    </a:solidFill>
                    <a:latin typeface="IBM Plex Sans Light"/>
                    <a:ea typeface="IBM Plex Sans Light"/>
                    <a:cs typeface="IBM Plex Sans Light"/>
                    <a:sym typeface="IBM Plex Sans Light"/>
                  </a:rPr>
                  <a:t>5. Создать первую версию сайта</a:t>
                </a:r>
                <a:endParaRPr dirty="0"/>
              </a:p>
            </p:txBody>
          </p:sp>
        </p:grpSp>
      </p:grpSp>
      <p:sp>
        <p:nvSpPr>
          <p:cNvPr id="364" name="Google Shape;364;p36"/>
          <p:cNvSpPr txBox="1"/>
          <p:nvPr/>
        </p:nvSpPr>
        <p:spPr>
          <a:xfrm>
            <a:off x="838200" y="5117006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7. Генерация QR-code</a:t>
            </a:r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6333363" y="3160371"/>
            <a:ext cx="4572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2. Личный кабинет</a:t>
            </a:r>
            <a:endParaRPr dirty="0"/>
          </a:p>
        </p:txBody>
      </p:sp>
      <p:sp>
        <p:nvSpPr>
          <p:cNvPr id="366" name="Google Shape;366;p36"/>
          <p:cNvSpPr txBox="1"/>
          <p:nvPr/>
        </p:nvSpPr>
        <p:spPr>
          <a:xfrm>
            <a:off x="6333363" y="3861259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3. Разработка мобильного приложения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/>
          <p:nvPr/>
        </p:nvSpPr>
        <p:spPr>
          <a:xfrm>
            <a:off x="0" y="-134754"/>
            <a:ext cx="12192000" cy="4620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7"/>
          <p:cNvSpPr txBox="1"/>
          <p:nvPr/>
        </p:nvSpPr>
        <p:spPr>
          <a:xfrm>
            <a:off x="2914850" y="654517"/>
            <a:ext cx="6362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за Внимание!</a:t>
            </a:r>
            <a:endParaRPr/>
          </a:p>
        </p:txBody>
      </p:sp>
      <p:sp>
        <p:nvSpPr>
          <p:cNvPr id="374" name="Google Shape;374;p37"/>
          <p:cNvSpPr txBox="1"/>
          <p:nvPr/>
        </p:nvSpPr>
        <p:spPr>
          <a:xfrm>
            <a:off x="50959" y="5330900"/>
            <a:ext cx="262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Якимчук Валерий</a:t>
            </a:r>
            <a:endParaRPr/>
          </a:p>
        </p:txBody>
      </p:sp>
      <p:sp>
        <p:nvSpPr>
          <p:cNvPr id="375" name="Google Shape;375;p37"/>
          <p:cNvSpPr txBox="1"/>
          <p:nvPr/>
        </p:nvSpPr>
        <p:spPr>
          <a:xfrm>
            <a:off x="5015473" y="5330889"/>
            <a:ext cx="262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Чичугин Владимир</a:t>
            </a:r>
            <a:endParaRPr/>
          </a:p>
        </p:txBody>
      </p:sp>
      <p:sp>
        <p:nvSpPr>
          <p:cNvPr id="376" name="Google Shape;376;p37"/>
          <p:cNvSpPr txBox="1"/>
          <p:nvPr/>
        </p:nvSpPr>
        <p:spPr>
          <a:xfrm>
            <a:off x="2640872" y="5330889"/>
            <a:ext cx="219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Кокшаров Павел</a:t>
            </a:r>
            <a:endParaRPr/>
          </a:p>
        </p:txBody>
      </p:sp>
      <p:sp>
        <p:nvSpPr>
          <p:cNvPr id="377" name="Google Shape;377;p37"/>
          <p:cNvSpPr txBox="1"/>
          <p:nvPr/>
        </p:nvSpPr>
        <p:spPr>
          <a:xfrm>
            <a:off x="733300" y="5838804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Аналитик</a:t>
            </a:r>
            <a:endParaRPr/>
          </a:p>
        </p:txBody>
      </p:sp>
      <p:sp>
        <p:nvSpPr>
          <p:cNvPr id="378" name="Google Shape;378;p37"/>
          <p:cNvSpPr txBox="1"/>
          <p:nvPr/>
        </p:nvSpPr>
        <p:spPr>
          <a:xfrm>
            <a:off x="2832025" y="5838800"/>
            <a:ext cx="168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Разработчик</a:t>
            </a:r>
            <a:endParaRPr/>
          </a:p>
        </p:txBody>
      </p:sp>
      <p:sp>
        <p:nvSpPr>
          <p:cNvPr id="379" name="Google Shape;379;p37"/>
          <p:cNvSpPr txBox="1"/>
          <p:nvPr/>
        </p:nvSpPr>
        <p:spPr>
          <a:xfrm>
            <a:off x="5077795" y="5838802"/>
            <a:ext cx="207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Тимлид</a:t>
            </a:r>
            <a:endParaRPr/>
          </a:p>
        </p:txBody>
      </p:sp>
      <p:sp>
        <p:nvSpPr>
          <p:cNvPr id="380" name="Google Shape;380;p37"/>
          <p:cNvSpPr txBox="1"/>
          <p:nvPr/>
        </p:nvSpPr>
        <p:spPr>
          <a:xfrm>
            <a:off x="7389998" y="5330889"/>
            <a:ext cx="262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Орешкин Максим</a:t>
            </a:r>
            <a:endParaRPr/>
          </a:p>
        </p:txBody>
      </p:sp>
      <p:sp>
        <p:nvSpPr>
          <p:cNvPr id="381" name="Google Shape;381;p37"/>
          <p:cNvSpPr txBox="1"/>
          <p:nvPr/>
        </p:nvSpPr>
        <p:spPr>
          <a:xfrm>
            <a:off x="9826850" y="5330900"/>
            <a:ext cx="207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Ходенев Михаил</a:t>
            </a:r>
            <a:endParaRPr/>
          </a:p>
        </p:txBody>
      </p:sp>
      <p:sp>
        <p:nvSpPr>
          <p:cNvPr id="382" name="Google Shape;382;p37"/>
          <p:cNvSpPr txBox="1"/>
          <p:nvPr/>
        </p:nvSpPr>
        <p:spPr>
          <a:xfrm>
            <a:off x="7452320" y="5700202"/>
            <a:ext cx="207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Дизайнер</a:t>
            </a:r>
            <a:b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Frontend- разработчик</a:t>
            </a: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9826845" y="5838802"/>
            <a:ext cx="207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Разработчик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26" y="1872424"/>
            <a:ext cx="2070900" cy="276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 descr="Изображение выглядит как стена, человек, внутренний, в позе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 l="12045" r="19438"/>
          <a:stretch/>
        </p:blipFill>
        <p:spPr>
          <a:xfrm>
            <a:off x="2490177" y="1880813"/>
            <a:ext cx="2195549" cy="274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675" y="1880825"/>
            <a:ext cx="2361156" cy="27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0538" y="1880825"/>
            <a:ext cx="2279555" cy="2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46275" y="1880825"/>
            <a:ext cx="2032072" cy="27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0" y="-134754"/>
            <a:ext cx="12192000" cy="462013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914850" y="654517"/>
            <a:ext cx="63622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Наша Команда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0959" y="5330900"/>
            <a:ext cx="262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Якимчук Валерий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5015473" y="5330889"/>
            <a:ext cx="262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Чичугин Владимир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2640872" y="5330889"/>
            <a:ext cx="219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Кокшаров Павел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733300" y="5838804"/>
            <a:ext cx="12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Аналитик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2832025" y="5838800"/>
            <a:ext cx="168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Разработчик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5077795" y="5838802"/>
            <a:ext cx="207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Тимлид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7389998" y="5330889"/>
            <a:ext cx="262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Орешкин Максим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9826850" y="5330900"/>
            <a:ext cx="207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Ходенев Михаил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7452320" y="5700202"/>
            <a:ext cx="207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Дизайнер</a:t>
            </a:r>
            <a:b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Frontend- разработчик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9826845" y="5838802"/>
            <a:ext cx="207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Разработчик</a:t>
            </a:r>
            <a:endParaRPr/>
          </a:p>
        </p:txBody>
      </p:sp>
      <p:pic>
        <p:nvPicPr>
          <p:cNvPr id="110" name="Google Shape;110;p14" descr="Изображение выглядит как стена, человек, внутренний, в позе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l="12045" r="19438"/>
          <a:stretch/>
        </p:blipFill>
        <p:spPr>
          <a:xfrm>
            <a:off x="2490177" y="1880813"/>
            <a:ext cx="2195549" cy="274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6275" y="1880825"/>
            <a:ext cx="2032072" cy="27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326" y="1872424"/>
            <a:ext cx="2070900" cy="276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2675" y="1880825"/>
            <a:ext cx="2361156" cy="27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0538" y="1880825"/>
            <a:ext cx="2279555" cy="27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 SemiBold"/>
              <a:buNone/>
            </a:pPr>
            <a: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Идея Проекта</a:t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0" y="-134754"/>
            <a:ext cx="12192000" cy="462013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162300" y="1690700"/>
            <a:ext cx="586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Разработать сервис для аренды книг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463575" y="5715850"/>
            <a:ext cx="358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Сервис должен оптимизировать затраты на персонал и оборудование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4855796" y="5734827"/>
            <a:ext cx="350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Сервис должен обеспечить лучший пользовательский опыт.</a:t>
            </a:r>
            <a:endParaRPr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приоритетно- отсутствие очередей.</a:t>
            </a:r>
            <a:br>
              <a:rPr lang="ru-RU" sz="1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endParaRPr sz="14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8777222" y="5715852"/>
            <a:ext cx="280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Сервис должен быть легким в освоении и пользовании</a:t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11628739" y="6294739"/>
            <a:ext cx="563261" cy="5632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082826" y="5308900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Оптимизация затрат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5983803" y="5308888"/>
            <a:ext cx="125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Комфорт</a:t>
            </a:r>
            <a:endParaRPr/>
          </a:p>
        </p:txBody>
      </p:sp>
      <p:grpSp>
        <p:nvGrpSpPr>
          <p:cNvPr id="128" name="Google Shape;128;p15"/>
          <p:cNvGrpSpPr/>
          <p:nvPr/>
        </p:nvGrpSpPr>
        <p:grpSpPr>
          <a:xfrm>
            <a:off x="9341221" y="2671353"/>
            <a:ext cx="1677565" cy="3025707"/>
            <a:chOff x="9173562" y="3584582"/>
            <a:chExt cx="1677565" cy="3025707"/>
          </a:xfrm>
        </p:grpSpPr>
        <p:pic>
          <p:nvPicPr>
            <p:cNvPr id="129" name="Google Shape;129;p15" descr="Изображение выглядит как стена, внутренний&#10;&#10;Автоматически созданное описание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73562" y="3584582"/>
              <a:ext cx="1677565" cy="25542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5"/>
            <p:cNvSpPr txBox="1"/>
            <p:nvPr/>
          </p:nvSpPr>
          <p:spPr>
            <a:xfrm>
              <a:off x="9387227" y="6240989"/>
              <a:ext cx="125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Простота </a:t>
              </a:r>
              <a:endParaRPr/>
            </a:p>
          </p:txBody>
        </p:sp>
      </p:grpSp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938" y="2652500"/>
            <a:ext cx="2951565" cy="26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250" y="2671350"/>
            <a:ext cx="3931225" cy="254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/>
          <p:nvPr/>
        </p:nvSpPr>
        <p:spPr>
          <a:xfrm>
            <a:off x="0" y="0"/>
            <a:ext cx="12191996" cy="6857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589559" y="856180"/>
            <a:ext cx="4560588" cy="112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/>
              <a:t>Аудитория</a:t>
            </a:r>
            <a:endParaRPr sz="3100"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0" y="1083481"/>
            <a:ext cx="355198" cy="673455"/>
            <a:chOff x="0" y="1083481"/>
            <a:chExt cx="355198" cy="673455"/>
          </a:xfrm>
        </p:grpSpPr>
        <p:sp>
          <p:nvSpPr>
            <p:cNvPr id="140" name="Google Shape;140;p16"/>
            <p:cNvSpPr/>
            <p:nvPr/>
          </p:nvSpPr>
          <p:spPr>
            <a:xfrm>
              <a:off x="0" y="1083481"/>
              <a:ext cx="87361" cy="67345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59343" y="1083481"/>
              <a:ext cx="195855" cy="67345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6"/>
          <p:cNvSpPr/>
          <p:nvPr/>
        </p:nvSpPr>
        <p:spPr>
          <a:xfrm flipH="1">
            <a:off x="665088" y="2090565"/>
            <a:ext cx="4297680" cy="274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356780" y="2498167"/>
            <a:ext cx="5329031" cy="325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800">
                <a:latin typeface="IBM Plex Sans Light"/>
                <a:ea typeface="IBM Plex Sans Light"/>
                <a:cs typeface="IBM Plex Sans Light"/>
                <a:sym typeface="IBM Plex Sans Light"/>
              </a:rPr>
              <a:t>Целевая аудитория сервиса- студенты и преподаватели УрФУ.</a:t>
            </a:r>
            <a:br>
              <a:rPr lang="ru-RU" sz="1800"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br>
              <a:rPr lang="ru-RU" sz="1800"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endParaRPr/>
          </a:p>
        </p:txBody>
      </p:sp>
      <p:sp>
        <p:nvSpPr>
          <p:cNvPr id="144" name="Google Shape;144;p16"/>
          <p:cNvSpPr/>
          <p:nvPr/>
        </p:nvSpPr>
        <p:spPr>
          <a:xfrm flipH="1">
            <a:off x="10697696" y="0"/>
            <a:ext cx="14943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5685812" y="513856"/>
            <a:ext cx="6009363" cy="583457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27001" dir="5400000" algn="tl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628739" y="6294739"/>
            <a:ext cx="563261" cy="5632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 r="20723"/>
          <a:stretch/>
        </p:blipFill>
        <p:spPr>
          <a:xfrm>
            <a:off x="5861650" y="1149138"/>
            <a:ext cx="5435626" cy="45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0" y="0"/>
            <a:ext cx="9756602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7647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>
            <a:off x="371090" y="1161288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ru-RU" sz="2800" b="1">
                <a:solidFill>
                  <a:srgbClr val="FFFFFF"/>
                </a:solidFill>
              </a:rPr>
              <a:t>Анализ конкурентов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 rot="5400013">
            <a:off x="662555" y="605790"/>
            <a:ext cx="73152" cy="5486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428240" y="2443477"/>
            <a:ext cx="3300984" cy="18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7" descr="Изображение выглядит как внешний, дорога, грузовик, здание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22062"/>
            <a:ext cx="12191996" cy="988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>
            <a:off x="-302004" y="-134224"/>
            <a:ext cx="12575098" cy="6992224"/>
          </a:xfrm>
          <a:prstGeom prst="rect">
            <a:avLst/>
          </a:prstGeom>
          <a:solidFill>
            <a:schemeClr val="dk1">
              <a:alpha val="40784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2468479" y="1784967"/>
            <a:ext cx="7255042" cy="3288066"/>
            <a:chOff x="3551413" y="2240279"/>
            <a:chExt cx="5245767" cy="2377440"/>
          </a:xfrm>
        </p:grpSpPr>
        <p:sp>
          <p:nvSpPr>
            <p:cNvPr id="160" name="Google Shape;160;p17"/>
            <p:cNvSpPr/>
            <p:nvPr/>
          </p:nvSpPr>
          <p:spPr>
            <a:xfrm>
              <a:off x="5928852" y="2240279"/>
              <a:ext cx="2868328" cy="237744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4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Анализ Конкурентов</a:t>
              </a:r>
              <a:br>
                <a:rPr lang="ru-RU" sz="44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40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18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18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endParaRPr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3551413" y="2240280"/>
              <a:ext cx="2377439" cy="2377439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7200">
                  <a:solidFill>
                    <a:schemeClr val="lt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82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-302004" y="-134224"/>
            <a:ext cx="12575100" cy="6992100"/>
          </a:xfrm>
          <a:prstGeom prst="rect">
            <a:avLst/>
          </a:prstGeom>
          <a:solidFill>
            <a:schemeClr val="dk1">
              <a:alpha val="4078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18"/>
          <p:cNvGrpSpPr/>
          <p:nvPr/>
        </p:nvGrpSpPr>
        <p:grpSpPr>
          <a:xfrm>
            <a:off x="2468380" y="1784904"/>
            <a:ext cx="7254857" cy="3288084"/>
            <a:chOff x="3551413" y="2240279"/>
            <a:chExt cx="5245739" cy="2377501"/>
          </a:xfrm>
        </p:grpSpPr>
        <p:sp>
          <p:nvSpPr>
            <p:cNvPr id="170" name="Google Shape;170;p18"/>
            <p:cNvSpPr/>
            <p:nvPr/>
          </p:nvSpPr>
          <p:spPr>
            <a:xfrm>
              <a:off x="5928852" y="2240279"/>
              <a:ext cx="2868300" cy="2377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4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Зональная Библиотека УрФУ</a:t>
              </a:r>
              <a:br>
                <a:rPr lang="ru-RU" sz="44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40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18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br>
                <a:rPr lang="ru-RU" sz="1800">
                  <a:solidFill>
                    <a:schemeClr val="dk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</a:br>
              <a:endParaRPr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3551413" y="2240280"/>
              <a:ext cx="2377500" cy="2377500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7200">
                  <a:solidFill>
                    <a:schemeClr val="lt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676" y="0"/>
            <a:ext cx="10046650" cy="69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11628739" y="6294739"/>
            <a:ext cx="563400" cy="5634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BM Plex Sans SemiBold"/>
              <a:buNone/>
            </a:pPr>
            <a: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Уличные Библиотеки </a:t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505225" y="1601625"/>
            <a:ext cx="4719000" cy="3816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75" y="1917651"/>
            <a:ext cx="4179301" cy="31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0" y="-134754"/>
            <a:ext cx="12192000" cy="4620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501" y="1601625"/>
            <a:ext cx="3632536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11628739" y="6294739"/>
            <a:ext cx="563400" cy="5634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463" y="1860700"/>
            <a:ext cx="6651076" cy="49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>
                <a:latin typeface="IBM Plex Sans Medium"/>
                <a:ea typeface="IBM Plex Sans Medium"/>
                <a:cs typeface="IBM Plex Sans Medium"/>
                <a:sym typeface="IBM Plex Sans Medium"/>
              </a:rPr>
              <a:t>Камеры Хранения QR-code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 Medium"/>
                <a:ea typeface="IBM Plex Sans Medium"/>
                <a:cs typeface="IBM Plex Sans Medium"/>
                <a:sym typeface="IBM Plex Sans Medium"/>
              </a:rPr>
              <a:t>от РЖД</a:t>
            </a:r>
            <a:r>
              <a:rPr lang="ru-RU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0" y="-134754"/>
            <a:ext cx="12192000" cy="4620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11628739" y="6294739"/>
            <a:ext cx="563400" cy="5634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384</Words>
  <Application>Microsoft Office PowerPoint</Application>
  <PresentationFormat>Широкоэкранный</PresentationFormat>
  <Paragraphs>129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IBM Plex Sans SemiBold</vt:lpstr>
      <vt:lpstr>IBM Plex Sans</vt:lpstr>
      <vt:lpstr>Arial</vt:lpstr>
      <vt:lpstr>IBM Plex Sans Medium</vt:lpstr>
      <vt:lpstr>Calibri</vt:lpstr>
      <vt:lpstr>IBM Plex Sans Light</vt:lpstr>
      <vt:lpstr>Тема Office</vt:lpstr>
      <vt:lpstr>QR-BOOK</vt:lpstr>
      <vt:lpstr>Презентация PowerPoint</vt:lpstr>
      <vt:lpstr>Идея Проекта</vt:lpstr>
      <vt:lpstr>Аудитория</vt:lpstr>
      <vt:lpstr>Анализ конкурентов</vt:lpstr>
      <vt:lpstr>Презентация PowerPoint</vt:lpstr>
      <vt:lpstr>Презентация PowerPoint</vt:lpstr>
      <vt:lpstr>Уличные Библиотеки </vt:lpstr>
      <vt:lpstr>Камеры Хранения QR-code от РЖД </vt:lpstr>
      <vt:lpstr>Цель Проекта и Задачи</vt:lpstr>
      <vt:lpstr>Предлагаемое Решение</vt:lpstr>
      <vt:lpstr>Презентация PowerPoint</vt:lpstr>
      <vt:lpstr>Как получить книгу?</vt:lpstr>
      <vt:lpstr>Как сдать книгу?</vt:lpstr>
      <vt:lpstr>Требования к продукту</vt:lpstr>
      <vt:lpstr>Презентация PowerPoint</vt:lpstr>
      <vt:lpstr>Презентация PowerPoint</vt:lpstr>
      <vt:lpstr>Что получилось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QR-BOOK</dc:title>
  <dc:creator>Prime</dc:creator>
  <cp:lastModifiedBy>Prime</cp:lastModifiedBy>
  <cp:revision>2</cp:revision>
  <dcterms:modified xsi:type="dcterms:W3CDTF">2022-01-18T04:26:54Z</dcterms:modified>
</cp:coreProperties>
</file>